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59" r:id="rId4"/>
    <p:sldId id="261" r:id="rId5"/>
    <p:sldId id="262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253B3-7792-4DB5-AEDE-ECDEF2B27EC6}" type="datetimeFigureOut">
              <a:rPr lang="ru-RU" smtClean="0"/>
              <a:pPr/>
              <a:t>25.01.2020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D22730-3F69-472D-8B56-B3F04DD884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DA45A-814A-4010-B3F7-ACEF1BD9F723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49C96-070C-481F-9E54-74DC5611BB6A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65147-7B0B-44CF-8CA3-B2F0E635F687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91DD4-FED7-45FF-B52D-6DC56B9C6C30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A1779-1795-435F-809C-408DDC3BE984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DA539-71D2-49D2-9826-B075C1F6DBF9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070A-2D46-4606-91DF-72BC28587455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640F-C058-4796-8710-DB6E948D315C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FC4CE-4699-4357-AC41-623D07A7309E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2D65-D0E3-40D9-8FCC-E874D6926383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13E05-53BB-4D46-B1B0-A53A6F59FAFD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6C7AF-69A1-4788-BA54-5C300E00BD9D}" type="datetime1">
              <a:rPr lang="ru-RU" smtClean="0"/>
              <a:pPr/>
              <a:t>25.01.2020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78D09-ECDA-4735-96B8-90642B5D99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rosminzdrav.ru/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rosminzdrav.ru/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rosminzdrav.ru/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rosminzdrav.ru/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rosminzdrav.ru/r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rosminzdrav.ru/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2276872"/>
            <a:ext cx="79928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Информация о новой </a:t>
            </a:r>
            <a:r>
              <a:rPr lang="ru-RU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коронавирусной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инфекции, вызванной 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2019-nCoV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290" name="Picture 2" descr="Министерство здравоохранения Российской Федерации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2524125" cy="514351"/>
          </a:xfrm>
          <a:prstGeom prst="rect">
            <a:avLst/>
          </a:prstGeom>
          <a:noFill/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79512" y="846253"/>
            <a:ext cx="87849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83568" y="6237312"/>
            <a:ext cx="79928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25.01.2019</a:t>
            </a:r>
            <a:endParaRPr lang="ru-RU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27584" y="220578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Общая информация об </a:t>
            </a:r>
            <a:r>
              <a:rPr lang="ru-RU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коронавирусной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инфекции 2019-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nCov</a:t>
            </a: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Picture 2" descr="Министерство здравоохранения Российской Федерации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r="77178"/>
          <a:stretch>
            <a:fillRect/>
          </a:stretch>
        </p:blipFill>
        <p:spPr bwMode="auto">
          <a:xfrm>
            <a:off x="179512" y="188640"/>
            <a:ext cx="576064" cy="514351"/>
          </a:xfrm>
          <a:prstGeom prst="rect">
            <a:avLst/>
          </a:prstGeom>
          <a:noFill/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179512" y="737809"/>
            <a:ext cx="87849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79512" y="939199"/>
            <a:ext cx="8640960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Коронавирусная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инфекция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– острое вирусное заболевание с преимущественным поражением верхних дыхательных путей.</a:t>
            </a:r>
          </a:p>
          <a:p>
            <a:pPr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Этиология: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РНК-геномный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вирус рода </a:t>
            </a:r>
            <a:r>
              <a:rPr lang="en-US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Betacoronavirus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семейства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Coronaviridae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Резервуар и источник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инфенкции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больной человек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или неизвестное животное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lvl="0"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Механизм передачи: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воздушно-капельный (выделение вируса при кашле, чихании разговоре), воздушно-пылевой, контактный  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фекально-оральный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(точных данных нет на текущий момент).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Пути и факторы передачи: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воздух, пищевые продукты, предметы обихода.</a:t>
            </a: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Период заразности: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опасность заражения связана с контактами с респираторными секретами больного, в меньших концентрациях вирус обнаруживается в фекалиях, моче, слюне и слезной жидкости больных.  </a:t>
            </a: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Инкубационный период: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от 2 до 14 суток, чаще 2-7 суток (точных данных нет на текущий момент).</a:t>
            </a:r>
          </a:p>
          <a:p>
            <a:pPr marL="0" marR="0" lvl="0" indent="4508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Лечение: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симптоматическое.</a:t>
            </a:r>
          </a:p>
          <a:p>
            <a:pPr lvl="0" indent="4508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Восприимчивость и иммунитет: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естественная восприимчивость людей высокая, к возбудителю чувствительны все возрастные группы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населения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(точных данных нет на текущий момент).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6110938"/>
            <a:ext cx="21861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Конец декабря 2019 г.</a:t>
            </a:r>
          </a:p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Первые сведения в СМИ</a:t>
            </a:r>
          </a:p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вспышке</a:t>
            </a:r>
            <a:r>
              <a:rPr kumimoji="0" lang="ru-RU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пневмонии в Китае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6064" y="782346"/>
            <a:ext cx="32758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31 декабря 2019 г</a:t>
            </a:r>
          </a:p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Комитет по делам здравоохранения г. Ухань, провинция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Хубэй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сообщил о 27 зарегистрированных случаях заболевания пневмонией неизвестной этиологии</a:t>
            </a:r>
            <a:endParaRPr lang="ru-RU" sz="12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467544" y="4022706"/>
            <a:ext cx="0" cy="2376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endCxn id="7" idx="1"/>
          </p:cNvCxnSpPr>
          <p:nvPr/>
        </p:nvCxnSpPr>
        <p:spPr>
          <a:xfrm flipV="1">
            <a:off x="576064" y="1290177"/>
            <a:ext cx="0" cy="2592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971600" y="5464607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января 2020 г.</a:t>
            </a:r>
          </a:p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Открыт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новый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коронавирус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(2019-nCoV), являющийся возбудителем вспышки</a:t>
            </a:r>
            <a:endParaRPr lang="ru-RU" sz="1200" dirty="0"/>
          </a:p>
        </p:txBody>
      </p:sp>
      <p:cxnSp>
        <p:nvCxnSpPr>
          <p:cNvPr id="17" name="Прямая соединительная линия 16"/>
          <p:cNvCxnSpPr>
            <a:stCxn id="15" idx="1"/>
          </p:cNvCxnSpPr>
          <p:nvPr/>
        </p:nvCxnSpPr>
        <p:spPr>
          <a:xfrm flipV="1">
            <a:off x="971600" y="4022706"/>
            <a:ext cx="0" cy="17650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1259632" y="1862466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 января 2020 г.</a:t>
            </a:r>
          </a:p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Первый летальный случай</a:t>
            </a:r>
            <a:endParaRPr lang="ru-RU" sz="1200" dirty="0">
              <a:solidFill>
                <a:srgbClr val="FF0000"/>
              </a:solidFill>
            </a:endParaRPr>
          </a:p>
        </p:txBody>
      </p:sp>
      <p:cxnSp>
        <p:nvCxnSpPr>
          <p:cNvPr id="21" name="Прямая соединительная линия 20"/>
          <p:cNvCxnSpPr>
            <a:endCxn id="20" idx="1"/>
          </p:cNvCxnSpPr>
          <p:nvPr/>
        </p:nvCxnSpPr>
        <p:spPr>
          <a:xfrm flipV="1">
            <a:off x="1259632" y="2093299"/>
            <a:ext cx="0" cy="18000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691680" y="2366522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 января 2020 г.</a:t>
            </a:r>
          </a:p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Первый случай </a:t>
            </a:r>
          </a:p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заболевания в Таиланде</a:t>
            </a:r>
            <a:endParaRPr lang="ru-RU" sz="1200" dirty="0"/>
          </a:p>
        </p:txBody>
      </p:sp>
      <p:cxnSp>
        <p:nvCxnSpPr>
          <p:cNvPr id="30" name="Прямая соединительная линия 29"/>
          <p:cNvCxnSpPr>
            <a:endCxn id="27" idx="1"/>
          </p:cNvCxnSpPr>
          <p:nvPr/>
        </p:nvCxnSpPr>
        <p:spPr>
          <a:xfrm flipV="1">
            <a:off x="1691680" y="2689688"/>
            <a:ext cx="0" cy="11890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1835696" y="4816535"/>
            <a:ext cx="16561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 января 2020 г.</a:t>
            </a:r>
          </a:p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Первый случай </a:t>
            </a:r>
          </a:p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заболевания в Японии</a:t>
            </a:r>
            <a:endParaRPr lang="ru-RU" sz="1200" dirty="0"/>
          </a:p>
        </p:txBody>
      </p:sp>
      <p:cxnSp>
        <p:nvCxnSpPr>
          <p:cNvPr id="36" name="Прямая соединительная линия 35"/>
          <p:cNvCxnSpPr>
            <a:stCxn id="33" idx="1"/>
          </p:cNvCxnSpPr>
          <p:nvPr/>
        </p:nvCxnSpPr>
        <p:spPr>
          <a:xfrm flipV="1">
            <a:off x="1835696" y="4022706"/>
            <a:ext cx="0" cy="11169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1979712" y="3086602"/>
            <a:ext cx="19442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 января 2020 г.</a:t>
            </a:r>
          </a:p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Второй случай </a:t>
            </a:r>
          </a:p>
          <a:p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заболевания в Таиланде</a:t>
            </a:r>
            <a:endParaRPr lang="ru-RU" sz="1200" dirty="0"/>
          </a:p>
        </p:txBody>
      </p:sp>
      <p:cxnSp>
        <p:nvCxnSpPr>
          <p:cNvPr id="47" name="Прямая соединительная линия 46"/>
          <p:cNvCxnSpPr>
            <a:endCxn id="40" idx="1"/>
          </p:cNvCxnSpPr>
          <p:nvPr/>
        </p:nvCxnSpPr>
        <p:spPr>
          <a:xfrm flipV="1">
            <a:off x="1979712" y="3409768"/>
            <a:ext cx="0" cy="4689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2123728" y="4166722"/>
            <a:ext cx="230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 января 2020 г.</a:t>
            </a:r>
          </a:p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Первые случаи заболевания</a:t>
            </a:r>
          </a:p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Китае вне провинции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Хубэй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cxnSp>
        <p:nvCxnSpPr>
          <p:cNvPr id="53" name="Прямая соединительная линия 52"/>
          <p:cNvCxnSpPr>
            <a:stCxn id="52" idx="3"/>
          </p:cNvCxnSpPr>
          <p:nvPr/>
        </p:nvCxnSpPr>
        <p:spPr>
          <a:xfrm flipV="1">
            <a:off x="4427984" y="4022706"/>
            <a:ext cx="0" cy="4671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Прямоугольник 55"/>
          <p:cNvSpPr/>
          <p:nvPr/>
        </p:nvSpPr>
        <p:spPr>
          <a:xfrm>
            <a:off x="5292080" y="926362"/>
            <a:ext cx="31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25 января 2020 г.</a:t>
            </a:r>
          </a:p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мире зарегистрировано </a:t>
            </a:r>
          </a:p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более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00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случаев</a:t>
            </a:r>
            <a:endParaRPr lang="ru-RU" sz="1200" b="1" dirty="0"/>
          </a:p>
        </p:txBody>
      </p:sp>
      <p:cxnSp>
        <p:nvCxnSpPr>
          <p:cNvPr id="57" name="Прямая соединительная линия 56"/>
          <p:cNvCxnSpPr>
            <a:endCxn id="56" idx="3"/>
          </p:cNvCxnSpPr>
          <p:nvPr/>
        </p:nvCxnSpPr>
        <p:spPr>
          <a:xfrm flipV="1">
            <a:off x="8460432" y="1249528"/>
            <a:ext cx="0" cy="262916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5508104" y="6093296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25 января 2020 г.</a:t>
            </a:r>
          </a:p>
          <a:p>
            <a:pPr algn="r"/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42 летальных случая (2,9 %) </a:t>
            </a:r>
          </a:p>
          <a:p>
            <a:pPr algn="r"/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все время вспышки</a:t>
            </a:r>
            <a:endParaRPr lang="ru-RU" sz="1200" b="1" dirty="0">
              <a:solidFill>
                <a:srgbClr val="FF0000"/>
              </a:solidFill>
            </a:endParaRPr>
          </a:p>
        </p:txBody>
      </p:sp>
      <p:cxnSp>
        <p:nvCxnSpPr>
          <p:cNvPr id="61" name="Прямая соединительная линия 60"/>
          <p:cNvCxnSpPr>
            <a:stCxn id="60" idx="3"/>
          </p:cNvCxnSpPr>
          <p:nvPr/>
        </p:nvCxnSpPr>
        <p:spPr>
          <a:xfrm flipV="1">
            <a:off x="8460432" y="3789041"/>
            <a:ext cx="0" cy="262742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5148064" y="5606882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Первые случаи заболевания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Австралии, Малайзии</a:t>
            </a:r>
            <a:endParaRPr lang="ru-RU" sz="120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4499992" y="4814794"/>
            <a:ext cx="33843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Первые случаи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заболевания Сингапуре</a:t>
            </a:r>
            <a:endParaRPr lang="ru-RU" sz="1200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5004048" y="1718450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24 января 2020 г.</a:t>
            </a:r>
          </a:p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~1300 случаев </a:t>
            </a:r>
            <a:r>
              <a:rPr kumimoji="0" lang="ru-RU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мире</a:t>
            </a:r>
            <a:endParaRPr lang="ru-RU" sz="1200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720080" y="220578"/>
            <a:ext cx="8316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Хронология вспышки новой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коронавирусной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инфекции 2019-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nCoV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4427984" y="2264897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23 января 2020 г.</a:t>
            </a:r>
          </a:p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~ 830 случаев </a:t>
            </a:r>
            <a:r>
              <a:rPr kumimoji="0" lang="ru-RU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мире</a:t>
            </a:r>
            <a:endParaRPr lang="ru-RU" sz="1200" dirty="0"/>
          </a:p>
        </p:txBody>
      </p:sp>
      <p:cxnSp>
        <p:nvCxnSpPr>
          <p:cNvPr id="69" name="Прямая соединительная линия 68"/>
          <p:cNvCxnSpPr>
            <a:endCxn id="66" idx="3"/>
          </p:cNvCxnSpPr>
          <p:nvPr/>
        </p:nvCxnSpPr>
        <p:spPr>
          <a:xfrm flipV="1">
            <a:off x="7956376" y="1949283"/>
            <a:ext cx="0" cy="19294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flipV="1">
            <a:off x="7956376" y="4022706"/>
            <a:ext cx="0" cy="1656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5" name="Picture 2" descr="Министерство здравоохранения Российской Федерации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r="77178"/>
          <a:stretch>
            <a:fillRect/>
          </a:stretch>
        </p:blipFill>
        <p:spPr bwMode="auto">
          <a:xfrm>
            <a:off x="179512" y="188640"/>
            <a:ext cx="576064" cy="514351"/>
          </a:xfrm>
          <a:prstGeom prst="rect">
            <a:avLst/>
          </a:prstGeom>
          <a:noFill/>
        </p:spPr>
      </p:pic>
      <p:cxnSp>
        <p:nvCxnSpPr>
          <p:cNvPr id="76" name="Прямая соединительная линия 75"/>
          <p:cNvCxnSpPr/>
          <p:nvPr/>
        </p:nvCxnSpPr>
        <p:spPr>
          <a:xfrm>
            <a:off x="179512" y="737809"/>
            <a:ext cx="87849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endCxn id="68" idx="3"/>
          </p:cNvCxnSpPr>
          <p:nvPr/>
        </p:nvCxnSpPr>
        <p:spPr>
          <a:xfrm flipV="1">
            <a:off x="7380312" y="2495730"/>
            <a:ext cx="0" cy="1404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flipV="1">
            <a:off x="7380312" y="3950698"/>
            <a:ext cx="0" cy="900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Прямоугольник 82"/>
          <p:cNvSpPr/>
          <p:nvPr/>
        </p:nvSpPr>
        <p:spPr>
          <a:xfrm>
            <a:off x="3707904" y="2768953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22 января 2020 г.</a:t>
            </a:r>
          </a:p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~ 570 случаев </a:t>
            </a:r>
            <a:r>
              <a:rPr kumimoji="0" lang="ru-RU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мире</a:t>
            </a:r>
            <a:endParaRPr lang="ru-RU" sz="1200" dirty="0"/>
          </a:p>
        </p:txBody>
      </p:sp>
      <p:cxnSp>
        <p:nvCxnSpPr>
          <p:cNvPr id="84" name="Прямая соединительная линия 83"/>
          <p:cNvCxnSpPr>
            <a:endCxn id="83" idx="3"/>
          </p:cNvCxnSpPr>
          <p:nvPr/>
        </p:nvCxnSpPr>
        <p:spPr>
          <a:xfrm flipV="1">
            <a:off x="6660232" y="2999786"/>
            <a:ext cx="0" cy="8789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Прямоугольник 93"/>
          <p:cNvSpPr/>
          <p:nvPr/>
        </p:nvSpPr>
        <p:spPr>
          <a:xfrm>
            <a:off x="2915816" y="3302626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21 января 2020 г.</a:t>
            </a:r>
          </a:p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~ 440 случаев </a:t>
            </a:r>
            <a:r>
              <a:rPr kumimoji="0" lang="ru-RU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мире</a:t>
            </a:r>
            <a:endParaRPr lang="ru-RU" sz="1200" dirty="0"/>
          </a:p>
        </p:txBody>
      </p:sp>
      <p:cxnSp>
        <p:nvCxnSpPr>
          <p:cNvPr id="95" name="Прямая соединительная линия 94"/>
          <p:cNvCxnSpPr/>
          <p:nvPr/>
        </p:nvCxnSpPr>
        <p:spPr>
          <a:xfrm flipV="1">
            <a:off x="5868144" y="3533459"/>
            <a:ext cx="0" cy="4892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9" name="Прямоугольник 98"/>
          <p:cNvSpPr/>
          <p:nvPr/>
        </p:nvSpPr>
        <p:spPr>
          <a:xfrm>
            <a:off x="3563888" y="4958810"/>
            <a:ext cx="20882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 января 2020 г.</a:t>
            </a:r>
          </a:p>
          <a:p>
            <a:pPr algn="ct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Первый случай в Ю. Корее</a:t>
            </a:r>
          </a:p>
        </p:txBody>
      </p:sp>
      <p:cxnSp>
        <p:nvCxnSpPr>
          <p:cNvPr id="100" name="Прямая соединительная линия 99"/>
          <p:cNvCxnSpPr/>
          <p:nvPr/>
        </p:nvCxnSpPr>
        <p:spPr>
          <a:xfrm flipV="1">
            <a:off x="4788024" y="4022706"/>
            <a:ext cx="0" cy="9712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" name="Прямоугольник 103"/>
          <p:cNvSpPr/>
          <p:nvPr/>
        </p:nvSpPr>
        <p:spPr>
          <a:xfrm>
            <a:off x="4067944" y="6038930"/>
            <a:ext cx="1800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Первый случай в США</a:t>
            </a:r>
          </a:p>
        </p:txBody>
      </p:sp>
      <p:cxnSp>
        <p:nvCxnSpPr>
          <p:cNvPr id="108" name="Прямая соединительная линия 107"/>
          <p:cNvCxnSpPr>
            <a:stCxn id="104" idx="3"/>
          </p:cNvCxnSpPr>
          <p:nvPr/>
        </p:nvCxnSpPr>
        <p:spPr>
          <a:xfrm flipV="1">
            <a:off x="5868144" y="3950698"/>
            <a:ext cx="0" cy="22267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Стрелка вправо 4"/>
          <p:cNvSpPr/>
          <p:nvPr/>
        </p:nvSpPr>
        <p:spPr>
          <a:xfrm>
            <a:off x="395536" y="3806682"/>
            <a:ext cx="8496944" cy="360040"/>
          </a:xfrm>
          <a:prstGeom prst="rightArrow">
            <a:avLst>
              <a:gd name="adj1" fmla="val 50000"/>
              <a:gd name="adj2" fmla="val 95523"/>
            </a:avLst>
          </a:prstGeom>
          <a:gradFill flip="none" rotWithShape="1">
            <a:gsLst>
              <a:gs pos="0">
                <a:srgbClr val="FF0000"/>
              </a:gs>
              <a:gs pos="50000">
                <a:schemeClr val="accent2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Номер слайда 1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27584" y="220578"/>
            <a:ext cx="7992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Эпидемиологическая ситуация на 25.01.2020 г.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Picture 2" descr="Министерство здравоохранения Российской Федерации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r="77178"/>
          <a:stretch>
            <a:fillRect/>
          </a:stretch>
        </p:blipFill>
        <p:spPr bwMode="auto">
          <a:xfrm>
            <a:off x="179512" y="188640"/>
            <a:ext cx="576064" cy="514351"/>
          </a:xfrm>
          <a:prstGeom prst="rect">
            <a:avLst/>
          </a:prstGeom>
          <a:noFill/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179512" y="737809"/>
            <a:ext cx="87849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07504" y="880120"/>
            <a:ext cx="8712968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состоянию на 21:00 25 января 2020 г.:</a:t>
            </a:r>
          </a:p>
          <a:p>
            <a:pPr algn="just"/>
            <a:endParaRPr lang="ru-RU" dirty="0" smtClean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indent="540385" algn="just">
              <a:buFont typeface="+mj-lt"/>
              <a:buAutoNum type="arabicPeriod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мире зарегистрировано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1438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98 % в КНР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лабораторно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подтвержденных случаев заражения новым </a:t>
            </a:r>
            <a:r>
              <a:rPr 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коронавирусом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2019-nCoV,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(2,9 %) с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летальным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исходом;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indent="540385" algn="just">
              <a:lnSpc>
                <a:spcPct val="125000"/>
              </a:lnSpc>
              <a:buFont typeface="+mj-lt"/>
              <a:buAutoNum type="arabicPeriod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23.01.2020 в ряде провинций и населенных пунктов КНР введены карантинные мероприятия, направленные на предотвращение дальнейшего распространения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инфекции; 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36912"/>
            <a:ext cx="4506254" cy="31683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860032" y="2492896"/>
            <a:ext cx="4032448" cy="3562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25000"/>
              </a:lnSpc>
              <a:buFont typeface="+mj-lt"/>
              <a:buAutoNum type="arabicPeriod" startAt="3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приграничных с Российской Федерацией китайских административных регионах отмечены 7 случаев заболевания (1 летальный); </a:t>
            </a:r>
          </a:p>
          <a:p>
            <a:pPr lvl="0" indent="540385" algn="just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3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21 случай заболевания вне КНР (Тайвань – 3, Япония - 2, Южная Корея - 2, Таиланд - 5, Сингапур - 3, Вьетнам - 2, Непал - 1, Малайзия - 3, Австралия - 1, США - 2, Франция – 3);</a:t>
            </a:r>
          </a:p>
          <a:p>
            <a:pPr indent="540385" algn="just">
              <a:lnSpc>
                <a:spcPct val="125000"/>
              </a:lnSpc>
              <a:spcAft>
                <a:spcPts val="0"/>
              </a:spcAft>
              <a:buFont typeface="+mj-lt"/>
              <a:buAutoNum type="arabicPeriod" startAt="3"/>
            </a:pPr>
            <a:r>
              <a:rPr lang="ru-RU" sz="14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Российской Федерации лабораторно подтвержденных случаев заболевания, вызванных новым </a:t>
            </a:r>
            <a:r>
              <a:rPr lang="ru-RU" sz="1400" dirty="0" err="1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коронавирусом</a:t>
            </a:r>
            <a:r>
              <a:rPr lang="ru-RU" sz="14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2019-nCoV, не выявлено.</a:t>
            </a:r>
            <a:endParaRPr lang="ru-RU" sz="1400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4</a:t>
            </a:fld>
            <a:endParaRPr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7504" y="5877272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https://www.ecdc.europa.eu/en/geographical-distribution-2019-ncov-cases</a:t>
            </a:r>
            <a:endParaRPr lang="ru-RU" sz="1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5</a:t>
            </a:fld>
            <a:endParaRPr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28826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Клинические признаки и диагностика </a:t>
            </a:r>
          </a:p>
          <a:p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инфекции, вызванной 2019-nCoV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Picture 2" descr="Министерство здравоохранения Российской Федерации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r="77178"/>
          <a:stretch>
            <a:fillRect/>
          </a:stretch>
        </p:blipFill>
        <p:spPr bwMode="auto">
          <a:xfrm>
            <a:off x="179512" y="188640"/>
            <a:ext cx="576064" cy="514351"/>
          </a:xfrm>
          <a:prstGeom prst="rect">
            <a:avLst/>
          </a:prstGeom>
          <a:noFill/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179512" y="836712"/>
            <a:ext cx="87849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79512" y="980728"/>
            <a:ext cx="84969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Основные симптомы :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повышение температуры тела в 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&gt;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90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% случаев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  <a:endPara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кашель (сухой или с небольшим количеством мокроты) в 80 % случаев;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ощущение сдавленности в грудной клетке в 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&gt;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20 % случаев;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диспноэ в 15 % случаях.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ru-RU" sz="800" dirty="0" smtClean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Диагностика: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выявление РНК вируса методом РТ-ПЦР </a:t>
            </a: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79512" y="3284984"/>
            <a:ext cx="8964488" cy="2939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Определение случая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080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пациент с тяжелой острой респираторной инфекцией (ТОРИ), с предшествующей историей лихорадки и кашля, требующий госпитализации, без какой-либо другой причины (этиологии) </a:t>
            </a:r>
          </a:p>
          <a:p>
            <a:pPr marL="0" marR="0" lvl="0" indent="0" algn="l" defTabSz="914400" rtl="0" eaLnBrk="0" fontAlgn="base" latinLnBrk="0" hangingPunct="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В СЛУЧАЕ:</a:t>
            </a:r>
          </a:p>
          <a:p>
            <a:pPr lvl="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посещения или проживания в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КНР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14 дней до появления симптомов;</a:t>
            </a:r>
          </a:p>
          <a:p>
            <a:pPr marL="0" marR="0" lvl="0" indent="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тесного физического контакта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с пациентом, у которого подтвержден случай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2019-nCoV;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5725" marR="0" lvl="0" indent="-85725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работы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или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посещения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медицинского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учреждения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в стране, где сообщалось о госпитальных случаях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инфекции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2019-nCoV.</a:t>
            </a:r>
          </a:p>
          <a:p>
            <a:pPr marL="0" marR="0" lvl="0" indent="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71132" y="6353253"/>
            <a:ext cx="66543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В соответствии с рекомендациями ВОЗ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https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://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www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who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int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/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internal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publications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detail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/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surveillance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case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definitions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for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human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infection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withnovel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coronavirus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-(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ncov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78D09-ECDA-4735-96B8-90642B5D99A1}" type="slidenum">
              <a:rPr lang="ru-RU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/>
              <a:t>6</a:t>
            </a:fld>
            <a:endParaRPr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20578"/>
            <a:ext cx="7992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Принимаемые меры в Российской Федерации: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Picture 2" descr="Министерство здравоохранения Российской Федерации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r="77178"/>
          <a:stretch>
            <a:fillRect/>
          </a:stretch>
        </p:blipFill>
        <p:spPr bwMode="auto">
          <a:xfrm>
            <a:off x="179512" y="188640"/>
            <a:ext cx="576064" cy="514351"/>
          </a:xfrm>
          <a:prstGeom prst="rect">
            <a:avLst/>
          </a:prstGeom>
          <a:noFill/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179512" y="737809"/>
            <a:ext cx="87849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79512" y="1052736"/>
            <a:ext cx="8784976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just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пунктах пропуска через государственную границу Российской Федерации проводится усиленный контроль прибывающих из </a:t>
            </a:r>
            <a:r>
              <a:rPr lang="ru-RU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эпидемически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неблагополучных регионов лиц.</a:t>
            </a:r>
          </a:p>
          <a:p>
            <a:pPr marL="342900" lvl="0" indent="-342900" algn="just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Проведение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лабораторных исследований клинического материала от лиц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 симптомами острых респираторных инфекций (ОРВИ), прибывших из КНР в течение 14-ти дней, на 2019-</a:t>
            </a:r>
            <a:r>
              <a:rPr lang="en-US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nCoV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51520" y="2343016"/>
            <a:ext cx="8784976" cy="386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25000"/>
              </a:lnSpc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целях недопущения распространения случаев заболеваний, вызванных новым </a:t>
            </a:r>
            <a:r>
              <a:rPr lang="ru-RU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коронавирусом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Роспотребнадзор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рекомендует соблюдать следующие меры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предосторожности:</a:t>
            </a:r>
          </a:p>
          <a:p>
            <a:pPr>
              <a:lnSpc>
                <a:spcPct val="125000"/>
              </a:lnSpc>
              <a:buFont typeface="Wingdings" pitchFamily="2" charset="2"/>
              <a:buChar char="Ø"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планировании зарубежных поездок уточнять эпидемиологическую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ситуацию;</a:t>
            </a:r>
          </a:p>
          <a:p>
            <a:pPr>
              <a:lnSpc>
                <a:spcPct val="125000"/>
              </a:lnSpc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воздержаться от поездок в город Ухань (КНР) до стабилизации ситуации;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80975" indent="-180975">
              <a:lnSpc>
                <a:spcPct val="125000"/>
              </a:lnSpc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при нахождении на территории КНР:</a:t>
            </a:r>
          </a:p>
          <a:p>
            <a:pPr marL="542925" indent="-180975">
              <a:lnSpc>
                <a:spcPct val="125000"/>
              </a:lnSpc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не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посещать рынки, где продаются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животные,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 также воздержаться от посещения культурно-массовых мероприятий с большим </a:t>
            </a:r>
            <a:r>
              <a:rPr lang="ru-RU" sz="140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скоплением людей;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42925" indent="-180975">
              <a:lnSpc>
                <a:spcPct val="125000"/>
              </a:lnSpc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использовать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индивидуальные средства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защиты органов дыхания (маски);</a:t>
            </a:r>
          </a:p>
          <a:p>
            <a:pPr marL="542925" indent="-180975">
              <a:lnSpc>
                <a:spcPct val="125000"/>
              </a:lnSpc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мыть руки после посещения мест массового скопления людей и перед приемом пищи;</a:t>
            </a:r>
          </a:p>
          <a:p>
            <a:pPr marL="542925" indent="-180975">
              <a:lnSpc>
                <a:spcPct val="125000"/>
              </a:lnSpc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 первых признаках заболевания, обращаться за медицинской помощью в лечебные организации, не допускать самолечения;</a:t>
            </a:r>
          </a:p>
          <a:p>
            <a:pPr marL="542925" indent="-180975">
              <a:lnSpc>
                <a:spcPct val="125000"/>
              </a:lnSpc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 обращении за медицинской помощью на территории Российской Федерации информировать медицинский персонал о времени и месте пребывания в КНР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6351131"/>
            <a:ext cx="532859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https://www.rospotrebnadzor.ru/about/info/news/news_details.php?ELEMENT_ID=13536</a:t>
            </a:r>
            <a:endParaRPr lang="ru-RU" sz="1000" dirty="0">
              <a:solidFill>
                <a:schemeClr val="tx1">
                  <a:lumMod val="85000"/>
                  <a:lumOff val="1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762</Words>
  <Application>Microsoft Office PowerPoint</Application>
  <PresentationFormat>Экран (4:3)</PresentationFormat>
  <Paragraphs>100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GoryaevAA</dc:creator>
  <cp:lastModifiedBy>GoryaevAA</cp:lastModifiedBy>
  <cp:revision>21</cp:revision>
  <dcterms:created xsi:type="dcterms:W3CDTF">2020-01-25T17:12:50Z</dcterms:created>
  <dcterms:modified xsi:type="dcterms:W3CDTF">2020-01-25T20:00:57Z</dcterms:modified>
</cp:coreProperties>
</file>